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lvl1pPr algn="ctr" defTabSz="584200">
      <a:defRPr sz="3600">
        <a:latin typeface="Helvetica Light"/>
        <a:ea typeface="Helvetica Light"/>
        <a:cs typeface="Helvetica Light"/>
        <a:sym typeface="Helvetica Light"/>
      </a:defRPr>
    </a:lvl1pPr>
    <a:lvl2pPr algn="ctr" defTabSz="584200">
      <a:defRPr sz="3600">
        <a:latin typeface="Helvetica Light"/>
        <a:ea typeface="Helvetica Light"/>
        <a:cs typeface="Helvetica Light"/>
        <a:sym typeface="Helvetica Light"/>
      </a:defRPr>
    </a:lvl2pPr>
    <a:lvl3pPr algn="ctr" defTabSz="584200">
      <a:defRPr sz="3600">
        <a:latin typeface="Helvetica Light"/>
        <a:ea typeface="Helvetica Light"/>
        <a:cs typeface="Helvetica Light"/>
        <a:sym typeface="Helvetica Light"/>
      </a:defRPr>
    </a:lvl3pPr>
    <a:lvl4pPr algn="ctr" defTabSz="584200">
      <a:defRPr sz="3600">
        <a:latin typeface="Helvetica Light"/>
        <a:ea typeface="Helvetica Light"/>
        <a:cs typeface="Helvetica Light"/>
        <a:sym typeface="Helvetica Light"/>
      </a:defRPr>
    </a:lvl4pPr>
    <a:lvl5pPr algn="ctr" defTabSz="584200">
      <a:defRPr sz="3600">
        <a:latin typeface="Helvetica Light"/>
        <a:ea typeface="Helvetica Light"/>
        <a:cs typeface="Helvetica Light"/>
        <a:sym typeface="Helvetica Light"/>
      </a:defRPr>
    </a:lvl5pPr>
    <a:lvl6pPr algn="ctr" defTabSz="584200">
      <a:defRPr sz="3600">
        <a:latin typeface="Helvetica Light"/>
        <a:ea typeface="Helvetica Light"/>
        <a:cs typeface="Helvetica Light"/>
        <a:sym typeface="Helvetica Light"/>
      </a:defRPr>
    </a:lvl6pPr>
    <a:lvl7pPr algn="ctr" defTabSz="584200">
      <a:defRPr sz="3600">
        <a:latin typeface="Helvetica Light"/>
        <a:ea typeface="Helvetica Light"/>
        <a:cs typeface="Helvetica Light"/>
        <a:sym typeface="Helvetica Light"/>
      </a:defRPr>
    </a:lvl7pPr>
    <a:lvl8pPr algn="ctr" defTabSz="584200">
      <a:defRPr sz="3600">
        <a:latin typeface="Helvetica Light"/>
        <a:ea typeface="Helvetica Light"/>
        <a:cs typeface="Helvetica Light"/>
        <a:sym typeface="Helvetica Light"/>
      </a:defRPr>
    </a:lvl8pPr>
    <a:lvl9pPr algn="ctr" defTabSz="584200">
      <a:defRPr sz="3600">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9"/>
          </a:solidFill>
        </a:fill>
      </a:tcStyle>
    </a:wholeTbl>
    <a:band2H>
      <a:tcTxStyle b="def" i="def"/>
      <a:tcStyle>
        <a:tcBdr/>
        <a:fill>
          <a:solidFill>
            <a:srgbClr val="E6EAF4"/>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65C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65C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65C1"/>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DACA"/>
          </a:solidFill>
        </a:fill>
      </a:tcStyle>
    </a:wholeTbl>
    <a:band2H>
      <a:tcTxStyle b="def" i="def"/>
      <a:tcStyle>
        <a:tcBdr/>
        <a:fill>
          <a:solidFill>
            <a:srgbClr val="E7ED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08B16"/>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08B16"/>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308B16"/>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CEE9"/>
          </a:solidFill>
        </a:fill>
      </a:tcStyle>
    </a:wholeTbl>
    <a:band2H>
      <a:tcTxStyle b="def" i="def"/>
      <a:tcStyle>
        <a:tcBdr/>
        <a:fill>
          <a:solidFill>
            <a:srgbClr val="E9E8F4"/>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747C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747C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747C1"/>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65C1"/>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65C1"/>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b="def" i="def"/>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p:nvPr>
            <p:ph type="sldImg"/>
          </p:nvPr>
        </p:nvSpPr>
        <p:spPr>
          <a:xfrm>
            <a:off x="1143000" y="685800"/>
            <a:ext cx="4572000" cy="3429000"/>
          </a:xfrm>
          <a:prstGeom prst="rect">
            <a:avLst/>
          </a:prstGeom>
        </p:spPr>
        <p:txBody>
          <a:bodyPr/>
          <a:lstStyle/>
          <a:p>
            <a:pPr lvl="0"/>
          </a:p>
        </p:txBody>
      </p:sp>
      <p:sp>
        <p:nvSpPr>
          <p:cNvPr id="33" name="Shape 3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0"/>
            <a:ext cx="10464800" cy="49403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p:nvPr>
            <p:ph type="body" idx="1"/>
          </p:nvPr>
        </p:nvSpPr>
        <p:spPr>
          <a:xfrm>
            <a:off x="1270000" y="5029200"/>
            <a:ext cx="10464800" cy="35687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30" name="Shape 30"/>
          <p:cNvSpPr/>
          <p:nvPr>
            <p:ph type="title"/>
          </p:nvPr>
        </p:nvSpPr>
        <p:spPr>
          <a:xfrm>
            <a:off x="952500" y="214044"/>
            <a:ext cx="11099800" cy="2238912"/>
          </a:xfrm>
          <a:prstGeom prst="rect">
            <a:avLst/>
          </a:prstGeom>
        </p:spPr>
        <p:txBody>
          <a:bodyPr/>
          <a:lstStyle/>
          <a:p>
            <a:pPr lvl="0">
              <a:defRPr sz="1800">
                <a:solidFill>
                  <a:srgbClr val="000000"/>
                </a:solidFill>
              </a:defRPr>
            </a:pPr>
            <a:r>
              <a:rPr sz="8000">
                <a:solidFill>
                  <a:srgbClr val="FFFFFF"/>
                </a:solidFill>
              </a:rPr>
              <a:t>Title Text</a:t>
            </a:r>
          </a:p>
        </p:txBody>
      </p:sp>
      <p:sp>
        <p:nvSpPr>
          <p:cNvPr id="31" name="Shape 31"/>
          <p:cNvSpPr/>
          <p:nvPr>
            <p:ph type="body" idx="1"/>
          </p:nvPr>
        </p:nvSpPr>
        <p:spPr>
          <a:xfrm>
            <a:off x="952500" y="2452954"/>
            <a:ext cx="11099800" cy="6562192"/>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667500"/>
            <a:ext cx="10464800" cy="1524000"/>
          </a:xfrm>
          <a:prstGeom prst="rect">
            <a:avLst/>
          </a:prstGeom>
        </p:spPr>
        <p:txBody>
          <a:bodyPr/>
          <a:lstStyle/>
          <a:p>
            <a:pPr lvl="0">
              <a:defRPr sz="1800">
                <a:solidFill>
                  <a:srgbClr val="000000"/>
                </a:solidFill>
              </a:defRPr>
            </a:pPr>
            <a:r>
              <a:rPr sz="8000">
                <a:solidFill>
                  <a:srgbClr val="FFFFFF"/>
                </a:solidFill>
              </a:rPr>
              <a:t>Title Text</a:t>
            </a:r>
          </a:p>
        </p:txBody>
      </p:sp>
      <p:sp>
        <p:nvSpPr>
          <p:cNvPr id="9" name="Shape 9"/>
          <p:cNvSpPr/>
          <p:nvPr>
            <p:ph type="body" idx="1"/>
          </p:nvPr>
        </p:nvSpPr>
        <p:spPr>
          <a:xfrm>
            <a:off x="1270000" y="8191500"/>
            <a:ext cx="10464800" cy="156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0"/>
            <a:ext cx="5334000" cy="46228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p:nvPr>
            <p:ph type="body" idx="1"/>
          </p:nvPr>
        </p:nvSpPr>
        <p:spPr>
          <a:xfrm>
            <a:off x="952500" y="4762500"/>
            <a:ext cx="5334000" cy="4991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xfrm>
            <a:off x="952500" y="0"/>
            <a:ext cx="11099800" cy="2667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p:nvPr>
            <p:ph type="body" idx="1"/>
          </p:nvPr>
        </p:nvSpPr>
        <p:spPr>
          <a:xfrm>
            <a:off x="952500" y="2452955"/>
            <a:ext cx="5334000" cy="6562191"/>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14044"/>
            <a:ext cx="11099800" cy="223891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Title Text</a:t>
            </a:r>
          </a:p>
        </p:txBody>
      </p:sp>
      <p:sp>
        <p:nvSpPr>
          <p:cNvPr id="3" name="Shape 3"/>
          <p:cNvSpPr/>
          <p:nvPr>
            <p:ph type="body" idx="1"/>
          </p:nvPr>
        </p:nvSpPr>
        <p:spPr>
          <a:xfrm>
            <a:off x="952500" y="2452955"/>
            <a:ext cx="11099800" cy="656219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spd="med" advClick="1"/>
  <p:txStyles>
    <p:titleStyle>
      <a:lvl1pPr algn="ctr" defTabSz="584200">
        <a:defRPr sz="8000">
          <a:solidFill>
            <a:srgbClr val="FFFFFF"/>
          </a:solidFill>
          <a:latin typeface="Helvetica Light"/>
          <a:ea typeface="Helvetica Light"/>
          <a:cs typeface="Helvetica Light"/>
          <a:sym typeface="Helvetica Light"/>
        </a:defRPr>
      </a:lvl1pPr>
      <a:lvl2pPr algn="ctr" defTabSz="584200">
        <a:defRPr sz="8000">
          <a:solidFill>
            <a:srgbClr val="FFFFFF"/>
          </a:solidFill>
          <a:latin typeface="Helvetica Light"/>
          <a:ea typeface="Helvetica Light"/>
          <a:cs typeface="Helvetica Light"/>
          <a:sym typeface="Helvetica Light"/>
        </a:defRPr>
      </a:lvl2pPr>
      <a:lvl3pPr algn="ctr" defTabSz="584200">
        <a:defRPr sz="8000">
          <a:solidFill>
            <a:srgbClr val="FFFFFF"/>
          </a:solidFill>
          <a:latin typeface="Helvetica Light"/>
          <a:ea typeface="Helvetica Light"/>
          <a:cs typeface="Helvetica Light"/>
          <a:sym typeface="Helvetica Light"/>
        </a:defRPr>
      </a:lvl3pPr>
      <a:lvl4pPr algn="ctr" defTabSz="584200">
        <a:defRPr sz="8000">
          <a:solidFill>
            <a:srgbClr val="FFFFFF"/>
          </a:solidFill>
          <a:latin typeface="Helvetica Light"/>
          <a:ea typeface="Helvetica Light"/>
          <a:cs typeface="Helvetica Light"/>
          <a:sym typeface="Helvetica Light"/>
        </a:defRPr>
      </a:lvl4pPr>
      <a:lvl5pPr algn="ctr" defTabSz="584200">
        <a:defRPr sz="8000">
          <a:solidFill>
            <a:srgbClr val="FFFFFF"/>
          </a:solidFill>
          <a:latin typeface="Helvetica Light"/>
          <a:ea typeface="Helvetica Light"/>
          <a:cs typeface="Helvetica Light"/>
          <a:sym typeface="Helvetica Light"/>
        </a:defRPr>
      </a:lvl5pPr>
      <a:lvl6pPr algn="ctr" defTabSz="584200">
        <a:defRPr sz="8000">
          <a:solidFill>
            <a:srgbClr val="FFFFFF"/>
          </a:solidFill>
          <a:latin typeface="Helvetica Light"/>
          <a:ea typeface="Helvetica Light"/>
          <a:cs typeface="Helvetica Light"/>
          <a:sym typeface="Helvetica Light"/>
        </a:defRPr>
      </a:lvl6pPr>
      <a:lvl7pPr algn="ctr" defTabSz="584200">
        <a:defRPr sz="8000">
          <a:solidFill>
            <a:srgbClr val="FFFFFF"/>
          </a:solidFill>
          <a:latin typeface="Helvetica Light"/>
          <a:ea typeface="Helvetica Light"/>
          <a:cs typeface="Helvetica Light"/>
          <a:sym typeface="Helvetica Light"/>
        </a:defRPr>
      </a:lvl7pPr>
      <a:lvl8pPr algn="ctr" defTabSz="584200">
        <a:defRPr sz="8000">
          <a:solidFill>
            <a:srgbClr val="FFFFFF"/>
          </a:solidFill>
          <a:latin typeface="Helvetica Light"/>
          <a:ea typeface="Helvetica Light"/>
          <a:cs typeface="Helvetica Light"/>
          <a:sym typeface="Helvetica Light"/>
        </a:defRPr>
      </a:lvl8pPr>
      <a:lvl9pPr algn="ctr" defTabSz="584200">
        <a:defRPr sz="8000">
          <a:solidFill>
            <a:srgbClr val="FFFFFF"/>
          </a:solidFill>
          <a:latin typeface="Helvetica Light"/>
          <a:ea typeface="Helvetica Light"/>
          <a:cs typeface="Helvetica Light"/>
          <a:sym typeface="Helvetica Light"/>
        </a:defRPr>
      </a:lvl9pPr>
    </p:titleStyle>
    <p:bodyStyle>
      <a:lvl1pPr marL="444500" indent="-444500" defTabSz="584200">
        <a:spcBef>
          <a:spcPts val="4200"/>
        </a:spcBef>
        <a:buSzPct val="75000"/>
        <a:buChar char="•"/>
        <a:defRPr sz="3800">
          <a:solidFill>
            <a:srgbClr val="FFFFFF"/>
          </a:solidFill>
          <a:latin typeface="Helvetica Light"/>
          <a:ea typeface="Helvetica Light"/>
          <a:cs typeface="Helvetica Light"/>
          <a:sym typeface="Helvetica Light"/>
        </a:defRPr>
      </a:lvl1pPr>
      <a:lvl2pPr marL="889000" indent="-444500" defTabSz="584200">
        <a:spcBef>
          <a:spcPts val="4200"/>
        </a:spcBef>
        <a:buSzPct val="75000"/>
        <a:buChar char="•"/>
        <a:defRPr sz="3800">
          <a:solidFill>
            <a:srgbClr val="FFFFFF"/>
          </a:solidFill>
          <a:latin typeface="Helvetica Light"/>
          <a:ea typeface="Helvetica Light"/>
          <a:cs typeface="Helvetica Light"/>
          <a:sym typeface="Helvetica Light"/>
        </a:defRPr>
      </a:lvl2pPr>
      <a:lvl3pPr marL="1333500" indent="-444500" defTabSz="584200">
        <a:spcBef>
          <a:spcPts val="4200"/>
        </a:spcBef>
        <a:buSzPct val="75000"/>
        <a:buChar char="•"/>
        <a:defRPr sz="3800">
          <a:solidFill>
            <a:srgbClr val="FFFFFF"/>
          </a:solidFill>
          <a:latin typeface="Helvetica Light"/>
          <a:ea typeface="Helvetica Light"/>
          <a:cs typeface="Helvetica Light"/>
          <a:sym typeface="Helvetica Light"/>
        </a:defRPr>
      </a:lvl3pPr>
      <a:lvl4pPr marL="1778000" indent="-444500" defTabSz="584200">
        <a:spcBef>
          <a:spcPts val="4200"/>
        </a:spcBef>
        <a:buSzPct val="75000"/>
        <a:buChar char="•"/>
        <a:defRPr sz="3800">
          <a:solidFill>
            <a:srgbClr val="FFFFFF"/>
          </a:solidFill>
          <a:latin typeface="Helvetica Light"/>
          <a:ea typeface="Helvetica Light"/>
          <a:cs typeface="Helvetica Light"/>
          <a:sym typeface="Helvetica Light"/>
        </a:defRPr>
      </a:lvl4pPr>
      <a:lvl5pPr marL="2222500" indent="-444500" defTabSz="584200">
        <a:spcBef>
          <a:spcPts val="4200"/>
        </a:spcBef>
        <a:buSzPct val="75000"/>
        <a:buChar char="•"/>
        <a:defRPr sz="3800">
          <a:solidFill>
            <a:srgbClr val="FFFFFF"/>
          </a:solidFill>
          <a:latin typeface="Helvetica Light"/>
          <a:ea typeface="Helvetica Light"/>
          <a:cs typeface="Helvetica Light"/>
          <a:sym typeface="Helvetica Light"/>
        </a:defRPr>
      </a:lvl5pPr>
      <a:lvl6pPr marL="2667000" indent="-444500" defTabSz="584200">
        <a:spcBef>
          <a:spcPts val="4200"/>
        </a:spcBef>
        <a:buSzPct val="75000"/>
        <a:buChar char="•"/>
        <a:defRPr sz="3800">
          <a:solidFill>
            <a:srgbClr val="FFFFFF"/>
          </a:solidFill>
          <a:latin typeface="Helvetica Light"/>
          <a:ea typeface="Helvetica Light"/>
          <a:cs typeface="Helvetica Light"/>
          <a:sym typeface="Helvetica Light"/>
        </a:defRPr>
      </a:lvl6pPr>
      <a:lvl7pPr marL="3111500" indent="-444500" defTabSz="584200">
        <a:spcBef>
          <a:spcPts val="4200"/>
        </a:spcBef>
        <a:buSzPct val="75000"/>
        <a:buChar char="•"/>
        <a:defRPr sz="3800">
          <a:solidFill>
            <a:srgbClr val="FFFFFF"/>
          </a:solidFill>
          <a:latin typeface="Helvetica Light"/>
          <a:ea typeface="Helvetica Light"/>
          <a:cs typeface="Helvetica Light"/>
          <a:sym typeface="Helvetica Light"/>
        </a:defRPr>
      </a:lvl7pPr>
      <a:lvl8pPr marL="3556000" indent="-444500" defTabSz="584200">
        <a:spcBef>
          <a:spcPts val="4200"/>
        </a:spcBef>
        <a:buSzPct val="75000"/>
        <a:buChar char="•"/>
        <a:defRPr sz="3800">
          <a:solidFill>
            <a:srgbClr val="FFFFFF"/>
          </a:solidFill>
          <a:latin typeface="Helvetica Light"/>
          <a:ea typeface="Helvetica Light"/>
          <a:cs typeface="Helvetica Light"/>
          <a:sym typeface="Helvetica Light"/>
        </a:defRPr>
      </a:lvl8pPr>
      <a:lvl9pPr marL="4000500" indent="-444500" defTabSz="584200">
        <a:spcBef>
          <a:spcPts val="4200"/>
        </a:spcBef>
        <a:buSzPct val="75000"/>
        <a:buChar char="•"/>
        <a:defRPr sz="3800">
          <a:solidFill>
            <a:srgbClr val="FFFFFF"/>
          </a:solidFill>
          <a:latin typeface="Helvetica Light"/>
          <a:ea typeface="Helvetica Light"/>
          <a:cs typeface="Helvetica Light"/>
          <a:sym typeface="Helvetica Light"/>
        </a:defRPr>
      </a:lvl9pPr>
    </p:bodyStyle>
    <p:otherStyle>
      <a:lvl1pPr algn="r" defTabSz="584200">
        <a:defRPr sz="1200">
          <a:solidFill>
            <a:schemeClr val="tx1"/>
          </a:solidFill>
          <a:latin typeface="+mn-lt"/>
          <a:ea typeface="+mn-ea"/>
          <a:cs typeface="+mn-cs"/>
          <a:sym typeface="Helvetica Light"/>
        </a:defRPr>
      </a:lvl1pPr>
      <a:lvl2pPr algn="r" defTabSz="584200">
        <a:defRPr sz="1200">
          <a:solidFill>
            <a:schemeClr val="tx1"/>
          </a:solidFill>
          <a:latin typeface="+mn-lt"/>
          <a:ea typeface="+mn-ea"/>
          <a:cs typeface="+mn-cs"/>
          <a:sym typeface="Helvetica Light"/>
        </a:defRPr>
      </a:lvl2pPr>
      <a:lvl3pPr algn="r" defTabSz="584200">
        <a:defRPr sz="1200">
          <a:solidFill>
            <a:schemeClr val="tx1"/>
          </a:solidFill>
          <a:latin typeface="+mn-lt"/>
          <a:ea typeface="+mn-ea"/>
          <a:cs typeface="+mn-cs"/>
          <a:sym typeface="Helvetica Light"/>
        </a:defRPr>
      </a:lvl3pPr>
      <a:lvl4pPr algn="r" defTabSz="584200">
        <a:defRPr sz="1200">
          <a:solidFill>
            <a:schemeClr val="tx1"/>
          </a:solidFill>
          <a:latin typeface="+mn-lt"/>
          <a:ea typeface="+mn-ea"/>
          <a:cs typeface="+mn-cs"/>
          <a:sym typeface="Helvetica Light"/>
        </a:defRPr>
      </a:lvl4pPr>
      <a:lvl5pPr algn="r" defTabSz="584200">
        <a:defRPr sz="1200">
          <a:solidFill>
            <a:schemeClr val="tx1"/>
          </a:solidFill>
          <a:latin typeface="+mn-lt"/>
          <a:ea typeface="+mn-ea"/>
          <a:cs typeface="+mn-cs"/>
          <a:sym typeface="Helvetica Light"/>
        </a:defRPr>
      </a:lvl5pPr>
      <a:lvl6pPr algn="r" defTabSz="584200">
        <a:defRPr sz="1200">
          <a:solidFill>
            <a:schemeClr val="tx1"/>
          </a:solidFill>
          <a:latin typeface="+mn-lt"/>
          <a:ea typeface="+mn-ea"/>
          <a:cs typeface="+mn-cs"/>
          <a:sym typeface="Helvetica Light"/>
        </a:defRPr>
      </a:lvl6pPr>
      <a:lvl7pPr algn="r" defTabSz="584200">
        <a:defRPr sz="1200">
          <a:solidFill>
            <a:schemeClr val="tx1"/>
          </a:solidFill>
          <a:latin typeface="+mn-lt"/>
          <a:ea typeface="+mn-ea"/>
          <a:cs typeface="+mn-cs"/>
          <a:sym typeface="Helvetica Light"/>
        </a:defRPr>
      </a:lvl7pPr>
      <a:lvl8pPr algn="r" defTabSz="584200">
        <a:defRPr sz="1200">
          <a:solidFill>
            <a:schemeClr val="tx1"/>
          </a:solidFill>
          <a:latin typeface="+mn-lt"/>
          <a:ea typeface="+mn-ea"/>
          <a:cs typeface="+mn-cs"/>
          <a:sym typeface="Helvetica Light"/>
        </a:defRPr>
      </a:lvl8pPr>
      <a:lvl9pPr algn="r" defTabSz="584200">
        <a:defRPr sz="1200">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1270000" y="1638300"/>
            <a:ext cx="10464800" cy="3302000"/>
          </a:xfrm>
          <a:prstGeom prst="rect">
            <a:avLst/>
          </a:prstGeom>
        </p:spPr>
        <p:txBody>
          <a:bodyPr/>
          <a:lstStyle>
            <a:lvl1pPr>
              <a:defRPr b="1" sz="7600">
                <a:latin typeface="+mj-lt"/>
                <a:ea typeface="+mj-ea"/>
                <a:cs typeface="+mj-cs"/>
                <a:sym typeface="Helvetica"/>
              </a:defRPr>
            </a:lvl1pPr>
          </a:lstStyle>
          <a:p>
            <a:pPr lvl="0">
              <a:defRPr b="0" sz="1800">
                <a:solidFill>
                  <a:srgbClr val="000000"/>
                </a:solidFill>
              </a:defRPr>
            </a:pPr>
            <a:r>
              <a:rPr b="1" sz="7600">
                <a:solidFill>
                  <a:srgbClr val="FFFFFF"/>
                </a:solidFill>
              </a:rPr>
              <a:t>Judicial attitudes towards animals</a:t>
            </a:r>
          </a:p>
        </p:txBody>
      </p:sp>
      <p:sp>
        <p:nvSpPr>
          <p:cNvPr id="36" name="Shape 36"/>
          <p:cNvSpPr/>
          <p:nvPr>
            <p:ph type="body" idx="1"/>
          </p:nvPr>
        </p:nvSpPr>
        <p:spPr>
          <a:xfrm>
            <a:off x="1270000" y="5029200"/>
            <a:ext cx="10464800" cy="1130300"/>
          </a:xfrm>
          <a:prstGeom prst="rect">
            <a:avLst/>
          </a:prstGeom>
        </p:spPr>
        <p:txBody>
          <a:bodyPr/>
          <a:lstStyle/>
          <a:p>
            <a:pPr lvl="0" defTabSz="179932">
              <a:defRPr sz="1800">
                <a:solidFill>
                  <a:srgbClr val="000000"/>
                </a:solidFill>
              </a:defRPr>
            </a:pPr>
            <a:r>
              <a:rPr sz="2387">
                <a:solidFill>
                  <a:srgbClr val="FFFFFF"/>
                </a:solidFill>
              </a:rPr>
              <a:t>Opi Outhwaite &amp; Grace Agambar</a:t>
            </a:r>
            <a:endParaRPr sz="2387"/>
          </a:p>
          <a:p>
            <a:pPr lvl="0" defTabSz="179932">
              <a:defRPr sz="1800">
                <a:solidFill>
                  <a:srgbClr val="000000"/>
                </a:solidFill>
              </a:defRPr>
            </a:pPr>
            <a:r>
              <a:rPr sz="2387">
                <a:solidFill>
                  <a:srgbClr val="FFFFFF"/>
                </a:solidFill>
              </a:rPr>
              <a:t>Department of Law &amp; Criminology, University of Greenwich</a:t>
            </a:r>
            <a:endParaRPr sz="2387"/>
          </a:p>
          <a:p>
            <a:pPr lvl="0" defTabSz="179932">
              <a:defRPr sz="1800">
                <a:solidFill>
                  <a:srgbClr val="000000"/>
                </a:solidFill>
              </a:defRPr>
            </a:pPr>
            <a:r>
              <a:rPr sz="2464">
                <a:solidFill>
                  <a:srgbClr val="FFFFFF"/>
                </a:solidFill>
              </a:rPr>
              <a:t>Supported by the Peter Harris Trust</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p:nvPr>
        </p:nvSpPr>
        <p:spPr>
          <a:xfrm>
            <a:off x="952500" y="254000"/>
            <a:ext cx="11099800" cy="2159000"/>
          </a:xfrm>
          <a:prstGeom prst="rect">
            <a:avLst/>
          </a:prstGeom>
        </p:spPr>
        <p:txBody>
          <a:bodyPr/>
          <a:lstStyle/>
          <a:p>
            <a:pPr lvl="0">
              <a:defRPr sz="1800">
                <a:solidFill>
                  <a:srgbClr val="000000"/>
                </a:solidFill>
              </a:defRPr>
            </a:pPr>
            <a:r>
              <a:rPr sz="8000">
                <a:solidFill>
                  <a:srgbClr val="FFFFFF"/>
                </a:solidFill>
              </a:rPr>
              <a:t>Tommy II</a:t>
            </a:r>
          </a:p>
        </p:txBody>
      </p:sp>
      <p:sp>
        <p:nvSpPr>
          <p:cNvPr id="63" name="Shape 63"/>
          <p:cNvSpPr/>
          <p:nvPr>
            <p:ph type="body" idx="1"/>
          </p:nvPr>
        </p:nvSpPr>
        <p:spPr>
          <a:xfrm>
            <a:off x="952500" y="2590800"/>
            <a:ext cx="11099800" cy="6286500"/>
          </a:xfrm>
          <a:prstGeom prst="rect">
            <a:avLst/>
          </a:prstGeom>
        </p:spPr>
        <p:txBody>
          <a:bodyPr/>
          <a:lstStyle/>
          <a:p>
            <a:pPr lvl="0" marL="0" indent="0" defTabSz="443991">
              <a:spcBef>
                <a:spcPts val="3100"/>
              </a:spcBef>
              <a:buSzTx/>
              <a:buNone/>
              <a:defRPr sz="1800">
                <a:solidFill>
                  <a:srgbClr val="000000"/>
                </a:solidFill>
              </a:defRPr>
            </a:pPr>
            <a:r>
              <a:rPr sz="2800">
                <a:solidFill>
                  <a:srgbClr val="FFFFFF"/>
                </a:solidFill>
              </a:rPr>
              <a:t>Issue on appeal: whether a chimpanzee was a "person" entitled to the rights and protections afforded by the writ of habeas corpus</a:t>
            </a:r>
            <a:endParaRPr sz="2800"/>
          </a:p>
          <a:p>
            <a:pPr lvl="0" marL="0" indent="0" defTabSz="443991">
              <a:spcBef>
                <a:spcPts val="3100"/>
              </a:spcBef>
              <a:buSzTx/>
              <a:buNone/>
              <a:defRPr sz="1800">
                <a:solidFill>
                  <a:srgbClr val="000000"/>
                </a:solidFill>
              </a:defRPr>
            </a:pPr>
            <a:r>
              <a:rPr sz="2800">
                <a:solidFill>
                  <a:srgbClr val="FFFFFF"/>
                </a:solidFill>
              </a:rPr>
              <a:t>Appeal unsuccessful</a:t>
            </a:r>
            <a:endParaRPr sz="2800"/>
          </a:p>
          <a:p>
            <a:pPr lvl="0" marL="0" indent="0" defTabSz="443991">
              <a:spcBef>
                <a:spcPts val="3100"/>
              </a:spcBef>
              <a:buSzTx/>
              <a:buNone/>
              <a:defRPr sz="1800">
                <a:solidFill>
                  <a:srgbClr val="000000"/>
                </a:solidFill>
              </a:defRPr>
            </a:pPr>
            <a:r>
              <a:rPr sz="2800">
                <a:solidFill>
                  <a:srgbClr val="FFFFFF"/>
                </a:solidFill>
              </a:rPr>
              <a:t>Focus on notion that rights conferred upon those able to also exercise duties</a:t>
            </a:r>
            <a:endParaRPr sz="2800"/>
          </a:p>
          <a:p>
            <a:pPr lvl="1" marL="0" indent="173736" defTabSz="443991">
              <a:spcBef>
                <a:spcPts val="3100"/>
              </a:spcBef>
              <a:buSzTx/>
              <a:buNone/>
              <a:defRPr sz="1800">
                <a:solidFill>
                  <a:srgbClr val="000000"/>
                </a:solidFill>
              </a:defRPr>
            </a:pPr>
            <a:r>
              <a:rPr sz="2800">
                <a:solidFill>
                  <a:srgbClr val="FFFFFF"/>
                </a:solidFill>
              </a:rPr>
              <a:t>Refers to humans as having ‘unique’ capacity do so to overcome issue of capacity: attempt to overcome application of law to logical conclusion, rather than an inherent part of the legal concept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xfrm>
            <a:off x="952500" y="254000"/>
            <a:ext cx="11099800" cy="2159000"/>
          </a:xfrm>
          <a:prstGeom prst="rect">
            <a:avLst/>
          </a:prstGeom>
        </p:spPr>
        <p:txBody>
          <a:bodyPr/>
          <a:lstStyle/>
          <a:p>
            <a:pPr lvl="0">
              <a:defRPr sz="1800">
                <a:solidFill>
                  <a:srgbClr val="000000"/>
                </a:solidFill>
              </a:defRPr>
            </a:pPr>
            <a:r>
              <a:rPr sz="8000">
                <a:solidFill>
                  <a:srgbClr val="FFFFFF"/>
                </a:solidFill>
              </a:rPr>
              <a:t>Cecilia</a:t>
            </a:r>
          </a:p>
        </p:txBody>
      </p:sp>
      <p:sp>
        <p:nvSpPr>
          <p:cNvPr id="66" name="Shape 66"/>
          <p:cNvSpPr/>
          <p:nvPr>
            <p:ph type="body" idx="1"/>
          </p:nvPr>
        </p:nvSpPr>
        <p:spPr>
          <a:xfrm>
            <a:off x="952500" y="2590800"/>
            <a:ext cx="11099800" cy="6286500"/>
          </a:xfrm>
          <a:prstGeom prst="rect">
            <a:avLst/>
          </a:prstGeom>
        </p:spPr>
        <p:txBody>
          <a:bodyPr/>
          <a:lstStyle/>
          <a:p>
            <a:pPr lvl="0" marL="0" indent="0" defTabSz="566673">
              <a:spcBef>
                <a:spcPts val="4000"/>
              </a:spcBef>
              <a:buSzTx/>
              <a:buNone/>
              <a:defRPr sz="1800">
                <a:solidFill>
                  <a:srgbClr val="000000"/>
                </a:solidFill>
              </a:defRPr>
            </a:pPr>
            <a:r>
              <a:rPr sz="3600">
                <a:solidFill>
                  <a:srgbClr val="FFFFFF"/>
                </a:solidFill>
              </a:rPr>
              <a:t>Applicants sought writ of habeus corpus: application granted</a:t>
            </a:r>
            <a:endParaRPr sz="3600"/>
          </a:p>
          <a:p>
            <a:pPr lvl="0" marL="0" indent="0" defTabSz="566673">
              <a:spcBef>
                <a:spcPts val="4000"/>
              </a:spcBef>
              <a:buSzTx/>
              <a:buNone/>
              <a:defRPr sz="1800">
                <a:solidFill>
                  <a:srgbClr val="000000"/>
                </a:solidFill>
              </a:defRPr>
            </a:pPr>
            <a:r>
              <a:rPr sz="3600">
                <a:solidFill>
                  <a:srgbClr val="FFFFFF"/>
                </a:solidFill>
              </a:rPr>
              <a:t>State attorney argued ape is not a human person - animals still ‘things’ under relevant legislation, habeus corpus not available</a:t>
            </a:r>
            <a:endParaRPr sz="3600">
              <a:latin typeface="+mj-lt"/>
              <a:ea typeface="+mj-ea"/>
              <a:cs typeface="+mj-cs"/>
              <a:sym typeface="Helvetica"/>
            </a:endParaRPr>
          </a:p>
          <a:p>
            <a:pPr lvl="0" marL="0" indent="0" defTabSz="566673">
              <a:spcBef>
                <a:spcPts val="4000"/>
              </a:spcBef>
              <a:buSzTx/>
              <a:buNone/>
              <a:defRPr sz="1800">
                <a:solidFill>
                  <a:srgbClr val="000000"/>
                </a:solidFill>
              </a:defRPr>
            </a:pPr>
            <a:r>
              <a:rPr sz="3600">
                <a:solidFill>
                  <a:srgbClr val="FFFFFF"/>
                </a:solidFill>
              </a:rPr>
              <a:t>Court focused legal reasoning on constitutional provisions which established basis for protection of a collective good or value and rights to the environment</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xfrm>
            <a:off x="952500" y="254000"/>
            <a:ext cx="11099800" cy="2159000"/>
          </a:xfrm>
          <a:prstGeom prst="rect">
            <a:avLst/>
          </a:prstGeom>
        </p:spPr>
        <p:txBody>
          <a:bodyPr/>
          <a:lstStyle/>
          <a:p>
            <a:pPr lvl="0">
              <a:defRPr sz="1800">
                <a:solidFill>
                  <a:srgbClr val="000000"/>
                </a:solidFill>
              </a:defRPr>
            </a:pPr>
            <a:r>
              <a:rPr sz="8000">
                <a:solidFill>
                  <a:srgbClr val="FFFFFF"/>
                </a:solidFill>
              </a:rPr>
              <a:t>Cecilia</a:t>
            </a:r>
          </a:p>
        </p:txBody>
      </p:sp>
      <p:sp>
        <p:nvSpPr>
          <p:cNvPr id="69" name="Shape 69"/>
          <p:cNvSpPr/>
          <p:nvPr>
            <p:ph type="body" idx="1"/>
          </p:nvPr>
        </p:nvSpPr>
        <p:spPr>
          <a:xfrm>
            <a:off x="952500" y="2590800"/>
            <a:ext cx="11099800" cy="6286500"/>
          </a:xfrm>
          <a:prstGeom prst="rect">
            <a:avLst/>
          </a:prstGeom>
        </p:spPr>
        <p:txBody>
          <a:bodyPr/>
          <a:lstStyle/>
          <a:p>
            <a:pPr lvl="0" marL="525497" indent="-525497" defTabSz="443991">
              <a:spcBef>
                <a:spcPts val="3100"/>
              </a:spcBef>
              <a:buClr>
                <a:srgbClr val="FFFFFF"/>
              </a:buClr>
              <a:defRPr sz="1800">
                <a:solidFill>
                  <a:srgbClr val="000000"/>
                </a:solidFill>
              </a:defRPr>
            </a:pPr>
            <a:r>
              <a:rPr sz="2800">
                <a:solidFill>
                  <a:srgbClr val="FFFFFF"/>
                </a:solidFill>
              </a:rPr>
              <a:t>Judge refers to great apes not as animals but as hominids</a:t>
            </a:r>
            <a:endParaRPr sz="2800"/>
          </a:p>
          <a:p>
            <a:pPr lvl="0" marL="0" indent="0" defTabSz="443991">
              <a:spcBef>
                <a:spcPts val="3100"/>
              </a:spcBef>
              <a:buSzTx/>
              <a:buNone/>
              <a:defRPr sz="1800">
                <a:solidFill>
                  <a:srgbClr val="000000"/>
                </a:solidFill>
              </a:defRPr>
            </a:pPr>
            <a:r>
              <a:rPr sz="2800">
                <a:solidFill>
                  <a:srgbClr val="FFFFFF"/>
                </a:solidFill>
              </a:rPr>
              <a:t>…</a:t>
            </a:r>
            <a:r>
              <a:rPr i="1" sz="2800">
                <a:solidFill>
                  <a:srgbClr val="FFFFFF"/>
                </a:solidFill>
              </a:rPr>
              <a:t>.Cecilia is a member of the “community” of individuals of our zoo. This because Cecilia is part of the natural patrimony (law 22.421), but also her relation with the human community –in my opinion–makes her part of the cultural patrimony of the community</a:t>
            </a:r>
            <a:r>
              <a:rPr sz="2800">
                <a:solidFill>
                  <a:srgbClr val="FFFFFF"/>
                </a:solidFill>
              </a:rPr>
              <a:t>.”</a:t>
            </a:r>
            <a:endParaRPr sz="2800"/>
          </a:p>
          <a:p>
            <a:pPr lvl="0" marL="0" indent="0" defTabSz="443991">
              <a:spcBef>
                <a:spcPts val="3100"/>
              </a:spcBef>
              <a:buSzTx/>
              <a:buNone/>
              <a:defRPr sz="1800">
                <a:solidFill>
                  <a:srgbClr val="000000"/>
                </a:solidFill>
              </a:defRPr>
            </a:pPr>
            <a:r>
              <a:rPr sz="2800">
                <a:solidFill>
                  <a:srgbClr val="FFFFFF"/>
                </a:solidFill>
              </a:rPr>
              <a:t>Focuses on changes in scientific understanding and on changes in social attitudes - considers animals in the context of the historical development of human rights</a:t>
            </a:r>
            <a:endParaRPr sz="2800"/>
          </a:p>
          <a:p>
            <a:pPr lvl="0" marL="0" indent="0" defTabSz="443991">
              <a:spcBef>
                <a:spcPts val="3100"/>
              </a:spcBef>
              <a:buSzTx/>
              <a:buNone/>
              <a:defRPr sz="1800">
                <a:solidFill>
                  <a:srgbClr val="000000"/>
                </a:solidFill>
              </a:defRPr>
            </a:pPr>
            <a:r>
              <a:rPr sz="2800">
                <a:solidFill>
                  <a:srgbClr val="FFFFFF"/>
                </a:solidFill>
              </a:rPr>
              <a:t>Draws on precedent disregarded in </a:t>
            </a:r>
            <a:r>
              <a:rPr i="1" sz="2800">
                <a:solidFill>
                  <a:srgbClr val="FFFFFF"/>
                </a:solidFill>
              </a:rPr>
              <a:t>Tommy </a:t>
            </a:r>
            <a:r>
              <a:rPr sz="2800">
                <a:solidFill>
                  <a:srgbClr val="FFFFFF"/>
                </a:solidFill>
              </a:rPr>
              <a:t>concerning historical development of human rights</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xfrm>
            <a:off x="952500" y="254000"/>
            <a:ext cx="11099800" cy="2159000"/>
          </a:xfrm>
          <a:prstGeom prst="rect">
            <a:avLst/>
          </a:prstGeom>
        </p:spPr>
        <p:txBody>
          <a:bodyPr/>
          <a:lstStyle/>
          <a:p>
            <a:pPr lvl="0">
              <a:defRPr sz="1800">
                <a:solidFill>
                  <a:srgbClr val="000000"/>
                </a:solidFill>
              </a:defRPr>
            </a:pPr>
            <a:r>
              <a:rPr sz="8000">
                <a:solidFill>
                  <a:srgbClr val="FFFFFF"/>
                </a:solidFill>
              </a:rPr>
              <a:t>Preliminary insights</a:t>
            </a:r>
          </a:p>
        </p:txBody>
      </p:sp>
      <p:sp>
        <p:nvSpPr>
          <p:cNvPr id="72" name="Shape 72"/>
          <p:cNvSpPr/>
          <p:nvPr>
            <p:ph type="body" idx="1"/>
          </p:nvPr>
        </p:nvSpPr>
        <p:spPr>
          <a:xfrm>
            <a:off x="952500" y="2590800"/>
            <a:ext cx="11099800" cy="6286500"/>
          </a:xfrm>
          <a:prstGeom prst="rect">
            <a:avLst/>
          </a:prstGeom>
        </p:spPr>
        <p:txBody>
          <a:bodyPr/>
          <a:lstStyle/>
          <a:p>
            <a:pPr lvl="0" marL="0" indent="0" defTabSz="572516">
              <a:spcBef>
                <a:spcPts val="4100"/>
              </a:spcBef>
              <a:buSzTx/>
              <a:buNone/>
              <a:defRPr sz="1800">
                <a:solidFill>
                  <a:srgbClr val="000000"/>
                </a:solidFill>
              </a:defRPr>
            </a:pPr>
            <a:r>
              <a:rPr sz="3700">
                <a:solidFill>
                  <a:srgbClr val="FFFFFF"/>
                </a:solidFill>
              </a:rPr>
              <a:t>Judges appeal to a neutral conception of the law and to particular legal constructs, implies no other possible outcome</a:t>
            </a:r>
            <a:endParaRPr sz="3700"/>
          </a:p>
          <a:p>
            <a:pPr lvl="0" marL="0" indent="0" defTabSz="572516">
              <a:spcBef>
                <a:spcPts val="4100"/>
              </a:spcBef>
              <a:buSzTx/>
              <a:buNone/>
              <a:defRPr sz="1800">
                <a:solidFill>
                  <a:srgbClr val="000000"/>
                </a:solidFill>
              </a:defRPr>
            </a:pPr>
            <a:r>
              <a:rPr sz="3700">
                <a:solidFill>
                  <a:srgbClr val="FFFFFF"/>
                </a:solidFill>
              </a:rPr>
              <a:t>Further analysis challenges this</a:t>
            </a:r>
            <a:endParaRPr sz="3700"/>
          </a:p>
          <a:p>
            <a:pPr lvl="0" marL="0" indent="0" defTabSz="572516">
              <a:spcBef>
                <a:spcPts val="4100"/>
              </a:spcBef>
              <a:buSzTx/>
              <a:buNone/>
              <a:defRPr sz="1800">
                <a:solidFill>
                  <a:srgbClr val="000000"/>
                </a:solidFill>
              </a:defRPr>
            </a:pPr>
            <a:r>
              <a:rPr sz="3700">
                <a:solidFill>
                  <a:srgbClr val="FFFFFF"/>
                </a:solidFill>
              </a:rPr>
              <a:t>Legal concepts applied in radically different ways</a:t>
            </a:r>
            <a:endParaRPr sz="3700"/>
          </a:p>
          <a:p>
            <a:pPr lvl="0" marL="0" indent="0" defTabSz="572516">
              <a:spcBef>
                <a:spcPts val="4100"/>
              </a:spcBef>
              <a:buSzTx/>
              <a:buNone/>
              <a:defRPr sz="1800">
                <a:solidFill>
                  <a:srgbClr val="000000"/>
                </a:solidFill>
              </a:defRPr>
            </a:pPr>
            <a:r>
              <a:rPr sz="3700">
                <a:solidFill>
                  <a:srgbClr val="FFFFFF"/>
                </a:solidFill>
              </a:rPr>
              <a:t>Legal uncertainty </a:t>
            </a:r>
            <a:r>
              <a:rPr i="1" sz="3700">
                <a:solidFill>
                  <a:srgbClr val="FFFFFF"/>
                </a:solidFill>
              </a:rPr>
              <a:t>might </a:t>
            </a:r>
            <a:r>
              <a:rPr sz="3700">
                <a:solidFill>
                  <a:srgbClr val="FFFFFF"/>
                </a:solidFill>
              </a:rPr>
              <a:t>spark change</a:t>
            </a:r>
            <a:endParaRPr sz="3700"/>
          </a:p>
          <a:p>
            <a:pPr lvl="0" marL="0" indent="0" defTabSz="572516">
              <a:spcBef>
                <a:spcPts val="4100"/>
              </a:spcBef>
              <a:buSzTx/>
              <a:buNone/>
              <a:defRPr sz="1800">
                <a:solidFill>
                  <a:srgbClr val="000000"/>
                </a:solidFill>
              </a:defRPr>
            </a:pPr>
            <a:r>
              <a:rPr sz="3700">
                <a:solidFill>
                  <a:srgbClr val="FFFFFF"/>
                </a:solidFill>
              </a:rPr>
              <a:t>Need for further work - critical [legal] studies</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xfrm>
            <a:off x="952500" y="254000"/>
            <a:ext cx="11099800" cy="2159000"/>
          </a:xfrm>
          <a:prstGeom prst="rect">
            <a:avLst/>
          </a:prstGeom>
        </p:spPr>
        <p:txBody>
          <a:bodyPr/>
          <a:lstStyle/>
          <a:p>
            <a:pPr lvl="0">
              <a:defRPr sz="1800">
                <a:solidFill>
                  <a:srgbClr val="000000"/>
                </a:solidFill>
              </a:defRPr>
            </a:pPr>
            <a:r>
              <a:rPr sz="8000">
                <a:solidFill>
                  <a:srgbClr val="FFFFFF"/>
                </a:solidFill>
              </a:rPr>
              <a:t>Law as a discipline</a:t>
            </a:r>
          </a:p>
        </p:txBody>
      </p:sp>
      <p:sp>
        <p:nvSpPr>
          <p:cNvPr id="39" name="Shape 39"/>
          <p:cNvSpPr/>
          <p:nvPr>
            <p:ph type="body" idx="1"/>
          </p:nvPr>
        </p:nvSpPr>
        <p:spPr>
          <a:xfrm>
            <a:off x="952500" y="2590800"/>
            <a:ext cx="11099800" cy="6286500"/>
          </a:xfrm>
          <a:prstGeom prst="rect">
            <a:avLst/>
          </a:prstGeom>
        </p:spPr>
        <p:txBody>
          <a:bodyPr/>
          <a:lstStyle/>
          <a:p>
            <a:pPr lvl="0" marL="938388" indent="-938388">
              <a:buClr>
                <a:srgbClr val="FFFFFF"/>
              </a:buClr>
              <a:defRPr sz="1800">
                <a:solidFill>
                  <a:srgbClr val="000000"/>
                </a:solidFill>
              </a:defRPr>
            </a:pPr>
            <a:r>
              <a:rPr sz="3800">
                <a:solidFill>
                  <a:srgbClr val="FFFFFF"/>
                </a:solidFill>
              </a:rPr>
              <a:t>Slow to reflect changes in social and moral values</a:t>
            </a:r>
            <a:endParaRPr sz="3800">
              <a:solidFill>
                <a:srgbClr val="FFFFFF"/>
              </a:solidFill>
            </a:endParaRPr>
          </a:p>
          <a:p>
            <a:pPr lvl="0" marL="938388" indent="-938388">
              <a:buClr>
                <a:srgbClr val="FFFFFF"/>
              </a:buClr>
              <a:defRPr sz="1800">
                <a:solidFill>
                  <a:srgbClr val="000000"/>
                </a:solidFill>
              </a:defRPr>
            </a:pPr>
            <a:r>
              <a:rPr sz="3800">
                <a:solidFill>
                  <a:srgbClr val="FFFFFF"/>
                </a:solidFill>
              </a:rPr>
              <a:t>Conservative</a:t>
            </a:r>
            <a:endParaRPr sz="3800">
              <a:solidFill>
                <a:srgbClr val="FFFFFF"/>
              </a:solidFill>
            </a:endParaRPr>
          </a:p>
          <a:p>
            <a:pPr lvl="0" marL="938388" indent="-938388">
              <a:buClr>
                <a:srgbClr val="FFFFFF"/>
              </a:buClr>
              <a:defRPr sz="1800">
                <a:solidFill>
                  <a:srgbClr val="000000"/>
                </a:solidFill>
              </a:defRPr>
            </a:pPr>
            <a:r>
              <a:rPr sz="3800">
                <a:solidFill>
                  <a:srgbClr val="FFFFFF"/>
                </a:solidFill>
              </a:rPr>
              <a:t>Narrow, problem-solving focus</a:t>
            </a:r>
            <a:endParaRPr sz="3800">
              <a:solidFill>
                <a:srgbClr val="FFFFFF"/>
              </a:solidFill>
            </a:endParaRPr>
          </a:p>
          <a:p>
            <a:pPr lvl="0" marL="938388" indent="-938388">
              <a:buClr>
                <a:srgbClr val="FFFFFF"/>
              </a:buClr>
              <a:defRPr sz="1800">
                <a:solidFill>
                  <a:srgbClr val="000000"/>
                </a:solidFill>
              </a:defRPr>
            </a:pPr>
            <a:r>
              <a:rPr sz="3800">
                <a:solidFill>
                  <a:srgbClr val="FFFFFF"/>
                </a:solidFill>
              </a:rPr>
              <a:t>Frequently treated as neutral</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xfrm>
            <a:off x="952500" y="254000"/>
            <a:ext cx="11099800" cy="2159000"/>
          </a:xfrm>
          <a:prstGeom prst="rect">
            <a:avLst/>
          </a:prstGeom>
        </p:spPr>
        <p:txBody>
          <a:bodyPr/>
          <a:lstStyle>
            <a:lvl1pPr defTabSz="490727">
              <a:defRPr sz="6700"/>
            </a:lvl1pPr>
          </a:lstStyle>
          <a:p>
            <a:pPr lvl="0">
              <a:defRPr sz="1800">
                <a:solidFill>
                  <a:srgbClr val="000000"/>
                </a:solidFill>
              </a:defRPr>
            </a:pPr>
            <a:r>
              <a:rPr sz="6700">
                <a:solidFill>
                  <a:srgbClr val="FFFFFF"/>
                </a:solidFill>
              </a:rPr>
              <a:t>Traditional regulatory parameters for animals</a:t>
            </a:r>
          </a:p>
        </p:txBody>
      </p:sp>
      <p:sp>
        <p:nvSpPr>
          <p:cNvPr id="42" name="Shape 42"/>
          <p:cNvSpPr/>
          <p:nvPr>
            <p:ph type="body" idx="1"/>
          </p:nvPr>
        </p:nvSpPr>
        <p:spPr>
          <a:xfrm>
            <a:off x="952500" y="2590800"/>
            <a:ext cx="11099800" cy="6286500"/>
          </a:xfrm>
          <a:prstGeom prst="rect">
            <a:avLst/>
          </a:prstGeom>
        </p:spPr>
        <p:txBody>
          <a:bodyPr/>
          <a:lstStyle/>
          <a:p>
            <a:pPr lvl="0" marL="844550" indent="-844550" defTabSz="554990">
              <a:spcBef>
                <a:spcPts val="3900"/>
              </a:spcBef>
              <a:buClr>
                <a:srgbClr val="FFFFFF"/>
              </a:buClr>
              <a:defRPr sz="1800">
                <a:solidFill>
                  <a:srgbClr val="000000"/>
                </a:solidFill>
              </a:defRPr>
            </a:pPr>
            <a:r>
              <a:rPr sz="3600">
                <a:solidFill>
                  <a:srgbClr val="FFFFFF"/>
                </a:solidFill>
              </a:rPr>
              <a:t>Animals as property but with ‘permitted’ protections</a:t>
            </a:r>
            <a:endParaRPr sz="3600"/>
          </a:p>
          <a:p>
            <a:pPr lvl="0" marL="844550" indent="-844550" defTabSz="554990">
              <a:spcBef>
                <a:spcPts val="3900"/>
              </a:spcBef>
              <a:buClr>
                <a:srgbClr val="FFFFFF"/>
              </a:buClr>
              <a:defRPr sz="1800">
                <a:solidFill>
                  <a:srgbClr val="000000"/>
                </a:solidFill>
              </a:defRPr>
            </a:pPr>
            <a:r>
              <a:rPr sz="3600">
                <a:solidFill>
                  <a:srgbClr val="FFFFFF"/>
                </a:solidFill>
              </a:rPr>
              <a:t>Law is anthropocentric, separation of ‘man and beast’</a:t>
            </a:r>
            <a:endParaRPr sz="3600"/>
          </a:p>
          <a:p>
            <a:pPr lvl="0" marL="844550" indent="-844550" defTabSz="554990">
              <a:spcBef>
                <a:spcPts val="3900"/>
              </a:spcBef>
              <a:buClr>
                <a:srgbClr val="FFFFFF"/>
              </a:buClr>
              <a:defRPr sz="1800">
                <a:solidFill>
                  <a:srgbClr val="000000"/>
                </a:solidFill>
              </a:defRPr>
            </a:pPr>
            <a:r>
              <a:rPr sz="3600">
                <a:solidFill>
                  <a:srgbClr val="FFFFFF"/>
                </a:solidFill>
              </a:rPr>
              <a:t>Three prevailing paradigms:</a:t>
            </a:r>
            <a:endParaRPr sz="3600"/>
          </a:p>
          <a:p>
            <a:pPr lvl="3" marL="0" indent="651509" defTabSz="554990">
              <a:spcBef>
                <a:spcPts val="3900"/>
              </a:spcBef>
              <a:buSzTx/>
              <a:buNone/>
              <a:defRPr sz="1800">
                <a:solidFill>
                  <a:srgbClr val="000000"/>
                </a:solidFill>
              </a:defRPr>
            </a:pPr>
            <a:r>
              <a:rPr sz="2800">
                <a:solidFill>
                  <a:srgbClr val="FFFFFF"/>
                </a:solidFill>
              </a:rPr>
              <a:t>Agriculture</a:t>
            </a:r>
            <a:endParaRPr sz="2800"/>
          </a:p>
          <a:p>
            <a:pPr lvl="3" marL="0" indent="651509" defTabSz="554990">
              <a:spcBef>
                <a:spcPts val="3900"/>
              </a:spcBef>
              <a:buSzTx/>
              <a:buNone/>
              <a:defRPr sz="1800">
                <a:solidFill>
                  <a:srgbClr val="000000"/>
                </a:solidFill>
              </a:defRPr>
            </a:pPr>
            <a:r>
              <a:rPr sz="2800">
                <a:solidFill>
                  <a:srgbClr val="FFFFFF"/>
                </a:solidFill>
              </a:rPr>
              <a:t>Welfare (pets)</a:t>
            </a:r>
            <a:endParaRPr sz="2800"/>
          </a:p>
          <a:p>
            <a:pPr lvl="3" marL="0" indent="651509" defTabSz="554990">
              <a:spcBef>
                <a:spcPts val="3900"/>
              </a:spcBef>
              <a:buSzTx/>
              <a:buNone/>
              <a:defRPr sz="1800">
                <a:solidFill>
                  <a:srgbClr val="000000"/>
                </a:solidFill>
              </a:defRPr>
            </a:pPr>
            <a:r>
              <a:rPr sz="2800">
                <a:solidFill>
                  <a:srgbClr val="FFFFFF"/>
                </a:solidFill>
              </a:rPr>
              <a:t>Conservation</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xfrm>
            <a:off x="952500" y="254000"/>
            <a:ext cx="11099800" cy="2159000"/>
          </a:xfrm>
          <a:prstGeom prst="rect">
            <a:avLst/>
          </a:prstGeom>
        </p:spPr>
        <p:txBody>
          <a:bodyPr/>
          <a:lstStyle/>
          <a:p>
            <a:pPr lvl="0">
              <a:defRPr sz="1800">
                <a:solidFill>
                  <a:srgbClr val="000000"/>
                </a:solidFill>
              </a:defRPr>
            </a:pPr>
            <a:r>
              <a:rPr sz="8000">
                <a:solidFill>
                  <a:srgbClr val="FFFFFF"/>
                </a:solidFill>
              </a:rPr>
              <a:t>Drivers for change</a:t>
            </a:r>
          </a:p>
        </p:txBody>
      </p:sp>
      <p:sp>
        <p:nvSpPr>
          <p:cNvPr id="45" name="Shape 45"/>
          <p:cNvSpPr/>
          <p:nvPr>
            <p:ph type="body" idx="1"/>
          </p:nvPr>
        </p:nvSpPr>
        <p:spPr>
          <a:xfrm>
            <a:off x="952500" y="2590800"/>
            <a:ext cx="11099800" cy="6286500"/>
          </a:xfrm>
          <a:prstGeom prst="rect">
            <a:avLst/>
          </a:prstGeom>
        </p:spPr>
        <p:txBody>
          <a:bodyPr/>
          <a:lstStyle/>
          <a:p>
            <a:pPr lvl="0" marL="938388" indent="-938388">
              <a:buClr>
                <a:srgbClr val="FFFFFF"/>
              </a:buClr>
              <a:defRPr sz="1800">
                <a:solidFill>
                  <a:srgbClr val="000000"/>
                </a:solidFill>
              </a:defRPr>
            </a:pPr>
            <a:r>
              <a:rPr sz="3800">
                <a:solidFill>
                  <a:srgbClr val="FFFFFF"/>
                </a:solidFill>
              </a:rPr>
              <a:t>Moral, philosophical and scientific drivers: understanding of animal capacities, cognition and agency (responds to place of law in society)</a:t>
            </a:r>
            <a:endParaRPr sz="3800">
              <a:solidFill>
                <a:srgbClr val="FFFFFF"/>
              </a:solidFill>
            </a:endParaRPr>
          </a:p>
          <a:p>
            <a:pPr lvl="0" marL="938388" indent="-938388">
              <a:buClr>
                <a:srgbClr val="FFFFFF"/>
              </a:buClr>
              <a:defRPr sz="1800">
                <a:solidFill>
                  <a:srgbClr val="000000"/>
                </a:solidFill>
              </a:defRPr>
            </a:pPr>
            <a:r>
              <a:rPr sz="3800">
                <a:solidFill>
                  <a:srgbClr val="FFFFFF"/>
                </a:solidFill>
              </a:rPr>
              <a:t>Pragmatic drivers: traditional paradigms not adequate to respond to contemporary challenges (responds to law as a practical discipline)</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xfrm>
            <a:off x="952500" y="254000"/>
            <a:ext cx="11099800" cy="2159000"/>
          </a:xfrm>
          <a:prstGeom prst="rect">
            <a:avLst/>
          </a:prstGeom>
        </p:spPr>
        <p:txBody>
          <a:bodyPr/>
          <a:lstStyle>
            <a:lvl1pPr defTabSz="490727">
              <a:defRPr sz="6700"/>
            </a:lvl1pPr>
          </a:lstStyle>
          <a:p>
            <a:pPr lvl="0">
              <a:defRPr sz="1800">
                <a:solidFill>
                  <a:srgbClr val="000000"/>
                </a:solidFill>
              </a:defRPr>
            </a:pPr>
            <a:r>
              <a:rPr sz="6700">
                <a:solidFill>
                  <a:srgbClr val="FFFFFF"/>
                </a:solidFill>
              </a:rPr>
              <a:t>Emerging threats to the status quo</a:t>
            </a:r>
          </a:p>
        </p:txBody>
      </p:sp>
      <p:sp>
        <p:nvSpPr>
          <p:cNvPr id="48" name="Shape 48"/>
          <p:cNvSpPr/>
          <p:nvPr>
            <p:ph type="body" idx="1"/>
          </p:nvPr>
        </p:nvSpPr>
        <p:spPr>
          <a:xfrm>
            <a:off x="952500" y="2590800"/>
            <a:ext cx="11099800" cy="6286500"/>
          </a:xfrm>
          <a:prstGeom prst="rect">
            <a:avLst/>
          </a:prstGeom>
        </p:spPr>
        <p:txBody>
          <a:bodyPr/>
          <a:lstStyle/>
          <a:p>
            <a:pPr lvl="0" marL="938388" indent="-938388">
              <a:buClr>
                <a:srgbClr val="FFFFFF"/>
              </a:buClr>
              <a:defRPr sz="1800">
                <a:solidFill>
                  <a:srgbClr val="000000"/>
                </a:solidFill>
              </a:defRPr>
            </a:pPr>
            <a:r>
              <a:rPr sz="3800">
                <a:solidFill>
                  <a:srgbClr val="FFFFFF"/>
                </a:solidFill>
              </a:rPr>
              <a:t>Gradual development of legal challenges especially ‘non-human rights cases’</a:t>
            </a:r>
            <a:endParaRPr sz="3800">
              <a:solidFill>
                <a:srgbClr val="FFFFFF"/>
              </a:solidFill>
            </a:endParaRPr>
          </a:p>
          <a:p>
            <a:pPr lvl="0" marL="938388" indent="-938388">
              <a:buClr>
                <a:srgbClr val="FFFFFF"/>
              </a:buClr>
              <a:defRPr sz="1800">
                <a:solidFill>
                  <a:srgbClr val="000000"/>
                </a:solidFill>
              </a:defRPr>
            </a:pPr>
            <a:r>
              <a:rPr sz="3800">
                <a:solidFill>
                  <a:srgbClr val="FFFFFF"/>
                </a:solidFill>
              </a:rPr>
              <a:t>Focus is the concept of ‘legal persons’</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xfrm>
            <a:off x="952500" y="254000"/>
            <a:ext cx="11099800" cy="2159000"/>
          </a:xfrm>
          <a:prstGeom prst="rect">
            <a:avLst/>
          </a:prstGeom>
        </p:spPr>
        <p:txBody>
          <a:bodyPr/>
          <a:lstStyle>
            <a:lvl1pPr defTabSz="490727">
              <a:defRPr sz="6700"/>
            </a:lvl1pPr>
          </a:lstStyle>
          <a:p>
            <a:pPr lvl="0">
              <a:defRPr sz="1800">
                <a:solidFill>
                  <a:srgbClr val="000000"/>
                </a:solidFill>
              </a:defRPr>
            </a:pPr>
            <a:r>
              <a:rPr sz="6700">
                <a:solidFill>
                  <a:srgbClr val="FFFFFF"/>
                </a:solidFill>
              </a:rPr>
              <a:t>Why examine judicial decisions?</a:t>
            </a:r>
          </a:p>
        </p:txBody>
      </p:sp>
      <p:sp>
        <p:nvSpPr>
          <p:cNvPr id="51" name="Shape 51"/>
          <p:cNvSpPr/>
          <p:nvPr>
            <p:ph type="body" idx="1"/>
          </p:nvPr>
        </p:nvSpPr>
        <p:spPr>
          <a:xfrm>
            <a:off x="952500" y="2590800"/>
            <a:ext cx="11099800" cy="6286500"/>
          </a:xfrm>
          <a:prstGeom prst="rect">
            <a:avLst/>
          </a:prstGeom>
        </p:spPr>
        <p:txBody>
          <a:bodyPr/>
          <a:lstStyle/>
          <a:p>
            <a:pPr lvl="0" marL="671688" indent="-671688" defTabSz="496569">
              <a:spcBef>
                <a:spcPts val="3500"/>
              </a:spcBef>
              <a:buClr>
                <a:srgbClr val="FFFFFF"/>
              </a:buClr>
              <a:defRPr sz="1800">
                <a:solidFill>
                  <a:srgbClr val="000000"/>
                </a:solidFill>
              </a:defRPr>
            </a:pPr>
            <a:r>
              <a:rPr sz="3200">
                <a:solidFill>
                  <a:srgbClr val="FFFFFF"/>
                </a:solidFill>
              </a:rPr>
              <a:t>Very little focus in scholarship on relationship between judges and relationship between animals and the law</a:t>
            </a:r>
            <a:endParaRPr sz="3200"/>
          </a:p>
          <a:p>
            <a:pPr lvl="0" marL="671688" indent="-671688" defTabSz="496569">
              <a:spcBef>
                <a:spcPts val="3500"/>
              </a:spcBef>
              <a:buClr>
                <a:srgbClr val="FFFFFF"/>
              </a:buClr>
              <a:defRPr sz="1800">
                <a:solidFill>
                  <a:srgbClr val="000000"/>
                </a:solidFill>
              </a:defRPr>
            </a:pPr>
            <a:r>
              <a:rPr sz="3200">
                <a:solidFill>
                  <a:srgbClr val="FFFFFF"/>
                </a:solidFill>
              </a:rPr>
              <a:t>‘Judicial activism’ can shape the law</a:t>
            </a:r>
            <a:endParaRPr sz="3200"/>
          </a:p>
          <a:p>
            <a:pPr lvl="0" marL="671688" indent="-671688" defTabSz="496569">
              <a:spcBef>
                <a:spcPts val="3500"/>
              </a:spcBef>
              <a:buClr>
                <a:srgbClr val="FFFFFF"/>
              </a:buClr>
              <a:defRPr sz="1800">
                <a:solidFill>
                  <a:srgbClr val="000000"/>
                </a:solidFill>
              </a:defRPr>
            </a:pPr>
            <a:r>
              <a:rPr sz="3200">
                <a:solidFill>
                  <a:srgbClr val="FFFFFF"/>
                </a:solidFill>
              </a:rPr>
              <a:t>In common law legal systems, judicial decisions are themselves a source of law</a:t>
            </a:r>
            <a:endParaRPr sz="3200"/>
          </a:p>
          <a:p>
            <a:pPr lvl="0" marL="671688" indent="-671688" defTabSz="496569">
              <a:spcBef>
                <a:spcPts val="3500"/>
              </a:spcBef>
              <a:buClr>
                <a:srgbClr val="FFFFFF"/>
              </a:buClr>
              <a:defRPr sz="1800">
                <a:solidFill>
                  <a:srgbClr val="000000"/>
                </a:solidFill>
              </a:defRPr>
            </a:pPr>
            <a:r>
              <a:rPr sz="3200">
                <a:solidFill>
                  <a:srgbClr val="FFFFFF"/>
                </a:solidFill>
              </a:rPr>
              <a:t>Judges hand-down a decision - focus will be on express application of law to facts</a:t>
            </a:r>
            <a:endParaRPr sz="3200"/>
          </a:p>
          <a:p>
            <a:pPr lvl="0" marL="671688" indent="-671688" defTabSz="496569">
              <a:spcBef>
                <a:spcPts val="3500"/>
              </a:spcBef>
              <a:buClr>
                <a:srgbClr val="FFFFFF"/>
              </a:buClr>
              <a:defRPr sz="1800">
                <a:solidFill>
                  <a:srgbClr val="000000"/>
                </a:solidFill>
              </a:defRPr>
            </a:pPr>
            <a:r>
              <a:rPr sz="3200">
                <a:solidFill>
                  <a:srgbClr val="FFFFFF"/>
                </a:solidFill>
              </a:rPr>
              <a:t>But judicial language and reasoning also reveals implicit biases, accepted truths and implicit assumptions</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xfrm>
            <a:off x="952500" y="254000"/>
            <a:ext cx="11099800" cy="2159000"/>
          </a:xfrm>
          <a:prstGeom prst="rect">
            <a:avLst/>
          </a:prstGeom>
        </p:spPr>
        <p:txBody>
          <a:bodyPr/>
          <a:lstStyle/>
          <a:p>
            <a:pPr lvl="0">
              <a:defRPr sz="1800">
                <a:solidFill>
                  <a:srgbClr val="000000"/>
                </a:solidFill>
              </a:defRPr>
            </a:pPr>
            <a:r>
              <a:rPr sz="8000">
                <a:solidFill>
                  <a:srgbClr val="FFFFFF"/>
                </a:solidFill>
              </a:rPr>
              <a:t>Our work</a:t>
            </a:r>
          </a:p>
        </p:txBody>
      </p:sp>
      <p:sp>
        <p:nvSpPr>
          <p:cNvPr id="54" name="Shape 54"/>
          <p:cNvSpPr/>
          <p:nvPr>
            <p:ph type="body" idx="1"/>
          </p:nvPr>
        </p:nvSpPr>
        <p:spPr>
          <a:xfrm>
            <a:off x="952500" y="2590800"/>
            <a:ext cx="11099800" cy="6286500"/>
          </a:xfrm>
          <a:prstGeom prst="rect">
            <a:avLst/>
          </a:prstGeom>
        </p:spPr>
        <p:txBody>
          <a:bodyPr/>
          <a:lstStyle/>
          <a:p>
            <a:pPr lvl="0" marL="938388" indent="-938388">
              <a:buClr>
                <a:srgbClr val="FFFFFF"/>
              </a:buClr>
              <a:defRPr sz="1800">
                <a:solidFill>
                  <a:srgbClr val="000000"/>
                </a:solidFill>
              </a:defRPr>
            </a:pPr>
            <a:r>
              <a:rPr sz="3800">
                <a:solidFill>
                  <a:srgbClr val="FFFFFF"/>
                </a:solidFill>
              </a:rPr>
              <a:t>In progress</a:t>
            </a:r>
            <a:endParaRPr sz="3800">
              <a:solidFill>
                <a:srgbClr val="FFFFFF"/>
              </a:solidFill>
            </a:endParaRPr>
          </a:p>
          <a:p>
            <a:pPr lvl="0" marL="938388" indent="-938388">
              <a:buClr>
                <a:srgbClr val="FFFFFF"/>
              </a:buClr>
              <a:defRPr sz="1800">
                <a:solidFill>
                  <a:srgbClr val="000000"/>
                </a:solidFill>
              </a:defRPr>
            </a:pPr>
            <a:r>
              <a:rPr sz="3800">
                <a:solidFill>
                  <a:srgbClr val="FFFFFF"/>
                </a:solidFill>
              </a:rPr>
              <a:t>Initial focus on recent ‘nonhuman persons’ cases, each sought writ of habeus corpus</a:t>
            </a:r>
            <a:endParaRPr sz="3800">
              <a:solidFill>
                <a:srgbClr val="FFFFFF"/>
              </a:solidFill>
            </a:endParaRPr>
          </a:p>
          <a:p>
            <a:pPr lvl="0" marL="938388" indent="-938388">
              <a:buClr>
                <a:srgbClr val="FFFFFF"/>
              </a:buClr>
              <a:defRPr sz="1800">
                <a:solidFill>
                  <a:srgbClr val="000000"/>
                </a:solidFill>
              </a:defRPr>
            </a:pPr>
            <a:r>
              <a:rPr sz="3800">
                <a:solidFill>
                  <a:srgbClr val="FFFFFF"/>
                </a:solidFill>
              </a:rPr>
              <a:t>Analysis of full transcript of hearing</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952500" y="254000"/>
            <a:ext cx="11099800" cy="2159000"/>
          </a:xfrm>
          <a:prstGeom prst="rect">
            <a:avLst/>
          </a:prstGeom>
        </p:spPr>
        <p:txBody>
          <a:bodyPr/>
          <a:lstStyle/>
          <a:p>
            <a:pPr lvl="0">
              <a:defRPr sz="1800">
                <a:solidFill>
                  <a:srgbClr val="000000"/>
                </a:solidFill>
              </a:defRPr>
            </a:pPr>
            <a:r>
              <a:rPr sz="8000">
                <a:solidFill>
                  <a:srgbClr val="FFFFFF"/>
                </a:solidFill>
              </a:rPr>
              <a:t>Tommy I</a:t>
            </a:r>
          </a:p>
        </p:txBody>
      </p:sp>
      <p:sp>
        <p:nvSpPr>
          <p:cNvPr id="57" name="Shape 57"/>
          <p:cNvSpPr/>
          <p:nvPr>
            <p:ph type="body" idx="1"/>
          </p:nvPr>
        </p:nvSpPr>
        <p:spPr>
          <a:xfrm>
            <a:off x="952500" y="2590800"/>
            <a:ext cx="11099800" cy="6286500"/>
          </a:xfrm>
          <a:prstGeom prst="rect">
            <a:avLst/>
          </a:prstGeom>
        </p:spPr>
        <p:txBody>
          <a:bodyPr/>
          <a:lstStyle/>
          <a:p>
            <a:pPr lvl="0" marL="0" indent="0">
              <a:buSzTx/>
              <a:buNone/>
              <a:defRPr sz="1800">
                <a:solidFill>
                  <a:srgbClr val="000000"/>
                </a:solidFill>
              </a:defRPr>
            </a:pPr>
            <a:r>
              <a:rPr sz="3800">
                <a:solidFill>
                  <a:srgbClr val="FFFFFF"/>
                </a:solidFill>
              </a:rPr>
              <a:t>Applicants sought writ of habeus corpus: application refused</a:t>
            </a:r>
            <a:endParaRPr sz="3800">
              <a:solidFill>
                <a:srgbClr val="FFFFFF"/>
              </a:solidFill>
            </a:endParaRPr>
          </a:p>
          <a:p>
            <a:pPr lvl="0" marL="0" indent="0">
              <a:buSzTx/>
              <a:buNone/>
              <a:defRPr sz="1800">
                <a:solidFill>
                  <a:srgbClr val="000000"/>
                </a:solidFill>
              </a:defRPr>
            </a:pPr>
            <a:r>
              <a:rPr sz="3800">
                <a:solidFill>
                  <a:srgbClr val="FFFFFF"/>
                </a:solidFill>
              </a:rPr>
              <a:t>Applicants: law recognised chimpanzees as legal persons for other purposes</a:t>
            </a:r>
            <a:endParaRPr sz="3800">
              <a:solidFill>
                <a:srgbClr val="FFFFFF"/>
              </a:solidFill>
            </a:endParaRPr>
          </a:p>
          <a:p>
            <a:pPr lvl="0" marL="0" indent="0">
              <a:buSzTx/>
              <a:buNone/>
              <a:defRPr sz="1800">
                <a:solidFill>
                  <a:srgbClr val="000000"/>
                </a:solidFill>
              </a:defRPr>
            </a:pPr>
            <a:r>
              <a:rPr sz="3800">
                <a:solidFill>
                  <a:srgbClr val="FFFFFF"/>
                </a:solidFill>
              </a:rPr>
              <a:t>Judge repeatedly asks about alternative courses of action, repeatedly expressly describes chimpanzees as ‘animals’, [purposely?] conflates ‘legal person’ with ‘human being’</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prstGeom prst="rect">
            <a:avLst/>
          </a:prstGeom>
        </p:spPr>
        <p:txBody>
          <a:bodyPr/>
          <a:lstStyle/>
          <a:p>
            <a:pPr lvl="0">
              <a:defRPr sz="1800">
                <a:solidFill>
                  <a:srgbClr val="000000"/>
                </a:solidFill>
              </a:defRPr>
            </a:pPr>
            <a:r>
              <a:rPr sz="8000">
                <a:solidFill>
                  <a:srgbClr val="FFFFFF"/>
                </a:solidFill>
              </a:rPr>
              <a:t>Tommy I</a:t>
            </a:r>
          </a:p>
        </p:txBody>
      </p:sp>
      <p:sp>
        <p:nvSpPr>
          <p:cNvPr id="60" name="Shape 60"/>
          <p:cNvSpPr/>
          <p:nvPr>
            <p:ph type="body" idx="1"/>
          </p:nvPr>
        </p:nvSpPr>
        <p:spPr>
          <a:prstGeom prst="rect">
            <a:avLst/>
          </a:prstGeom>
        </p:spPr>
        <p:txBody>
          <a:bodyPr/>
          <a:lstStyle/>
          <a:p>
            <a:pPr lvl="0" marL="0" indent="0">
              <a:spcBef>
                <a:spcPts val="0"/>
              </a:spcBef>
              <a:buSzTx/>
              <a:buNone/>
              <a:defRPr sz="1800">
                <a:solidFill>
                  <a:srgbClr val="000000"/>
                </a:solidFill>
              </a:defRPr>
            </a:pPr>
            <a:r>
              <a:rPr sz="3200">
                <a:solidFill>
                  <a:srgbClr val="FFFFFF"/>
                </a:solidFill>
              </a:rPr>
              <a:t>“</a:t>
            </a:r>
            <a:r>
              <a:rPr b="1" sz="3200">
                <a:solidFill>
                  <a:srgbClr val="FFFFFF"/>
                </a:solidFill>
                <a:latin typeface="+mj-lt"/>
                <a:ea typeface="+mj-ea"/>
                <a:cs typeface="+mj-cs"/>
                <a:sym typeface="Helvetica"/>
              </a:rPr>
              <a:t>Before we get to your legal argument </a:t>
            </a:r>
            <a:r>
              <a:rPr sz="3200">
                <a:solidFill>
                  <a:srgbClr val="FFFFFF"/>
                </a:solidFill>
              </a:rPr>
              <a:t>on why you think Article 70 applies to a chimpanzee, my question is, </a:t>
            </a:r>
            <a:r>
              <a:rPr b="1" sz="3200">
                <a:solidFill>
                  <a:srgbClr val="FFFFFF"/>
                </a:solidFill>
                <a:latin typeface="+mj-lt"/>
                <a:ea typeface="+mj-ea"/>
                <a:cs typeface="+mj-cs"/>
                <a:sym typeface="Helvetica"/>
              </a:rPr>
              <a:t>is there any other form of redress, </a:t>
            </a:r>
            <a:r>
              <a:rPr sz="3200">
                <a:solidFill>
                  <a:srgbClr val="FFFFFF"/>
                </a:solidFill>
              </a:rPr>
              <a:t>i.e., are you claiming -- and I'm assuming you have a claim that he's being mistreated for the sophistication of </a:t>
            </a:r>
            <a:r>
              <a:rPr b="1" sz="3200">
                <a:solidFill>
                  <a:srgbClr val="FFFFFF"/>
                </a:solidFill>
                <a:latin typeface="+mj-lt"/>
                <a:ea typeface="+mj-ea"/>
                <a:cs typeface="+mj-cs"/>
                <a:sym typeface="Helvetica"/>
              </a:rPr>
              <a:t>the animal that he is, a chimpanzee; </a:t>
            </a:r>
            <a:r>
              <a:rPr sz="3200">
                <a:solidFill>
                  <a:srgbClr val="FFFFFF"/>
                </a:solidFill>
              </a:rPr>
              <a:t>if that were so, </a:t>
            </a:r>
            <a:r>
              <a:rPr b="1" sz="3200">
                <a:solidFill>
                  <a:srgbClr val="FFFFFF"/>
                </a:solidFill>
                <a:latin typeface="+mj-lt"/>
                <a:ea typeface="+mj-ea"/>
                <a:cs typeface="+mj-cs"/>
                <a:sym typeface="Helvetica"/>
              </a:rPr>
              <a:t>isn't there a different way </a:t>
            </a:r>
            <a:r>
              <a:rPr sz="3200">
                <a:solidFill>
                  <a:srgbClr val="FFFFFF"/>
                </a:solidFill>
              </a:rPr>
              <a:t>for you to petition the Court for this relief other than attempting to have the Supreme Court trial level </a:t>
            </a:r>
            <a:r>
              <a:rPr b="1" sz="3200">
                <a:solidFill>
                  <a:srgbClr val="FFFFFF"/>
                </a:solidFill>
                <a:latin typeface="+mj-lt"/>
                <a:ea typeface="+mj-ea"/>
                <a:cs typeface="+mj-cs"/>
                <a:sym typeface="Helvetica"/>
              </a:rPr>
              <a:t>to enlarge the definition of human-being</a:t>
            </a:r>
            <a:r>
              <a:rPr sz="3200">
                <a:solidFill>
                  <a:srgbClr val="FFFFFF"/>
                </a:solidFill>
              </a:rPr>
              <a:t> under Article 70 </a:t>
            </a:r>
            <a:r>
              <a:rPr b="1" sz="3200">
                <a:solidFill>
                  <a:srgbClr val="FFFFFF"/>
                </a:solidFill>
                <a:latin typeface="+mj-lt"/>
                <a:ea typeface="+mj-ea"/>
                <a:cs typeface="+mj-cs"/>
                <a:sym typeface="Helvetica"/>
              </a:rPr>
              <a:t>to include an animal, a chimpanzee?”</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000000"/>
      </a:lt1>
      <a:dk2>
        <a:srgbClr val="A7A7A7"/>
      </a:dk2>
      <a:lt2>
        <a:srgbClr val="535353"/>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65C1"/>
          </a:solidFill>
          <a:prstDash val="solid"/>
          <a:bevel/>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65C1"/>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65C1"/>
          </a:solidFill>
          <a:prstDash val="solid"/>
          <a:bevel/>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65C1"/>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